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8" r:id="rId5"/>
    <p:sldId id="267" r:id="rId6"/>
    <p:sldId id="271" r:id="rId7"/>
    <p:sldId id="259" r:id="rId8"/>
    <p:sldId id="264" r:id="rId9"/>
    <p:sldId id="272" r:id="rId10"/>
    <p:sldId id="270" r:id="rId11"/>
    <p:sldId id="260" r:id="rId12"/>
  </p:sldIdLst>
  <p:sldSz cx="10693400" cy="7561263"/>
  <p:notesSz cx="6858000" cy="9926638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ычков Кирилл Николаевич" initials="БКН" lastIdx="1" clrIdx="0">
    <p:extLst>
      <p:ext uri="{19B8F6BF-5375-455C-9EA6-DF929625EA0E}">
        <p15:presenceInfo xmlns:p15="http://schemas.microsoft.com/office/powerpoint/2012/main" userId="Бычков Кирилл Никола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9C9"/>
    <a:srgbClr val="C0C9DA"/>
    <a:srgbClr val="C8CCD8"/>
    <a:srgbClr val="ACB8CE"/>
    <a:srgbClr val="BFBFBF"/>
    <a:srgbClr val="88AFDF"/>
    <a:srgbClr val="8DB3E2"/>
    <a:srgbClr val="DB6413"/>
    <a:srgbClr val="0070C0"/>
    <a:srgbClr val="318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59" autoAdjust="0"/>
  </p:normalViewPr>
  <p:slideViewPr>
    <p:cSldViewPr>
      <p:cViewPr>
        <p:scale>
          <a:sx n="130" d="100"/>
          <a:sy n="130" d="100"/>
        </p:scale>
        <p:origin x="444" y="-366"/>
      </p:cViewPr>
      <p:guideLst>
        <p:guide orient="horz" pos="2382"/>
        <p:guide pos="336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kuns\Skuns_Texts\&#1053;&#1048;&#1062;\&#1056;&#1072;&#1089;&#1095;&#1077;&#1090;&#1099;\&#1043;&#1088;&#1072;&#1092;&#1099;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862896768523"/>
          <c:y val="1.8737149842423084E-2"/>
          <c:w val="0.62128764379509394"/>
          <c:h val="0.947596984156303"/>
        </c:manualLayout>
      </c:layout>
      <c:radarChart>
        <c:radarStyle val="marker"/>
        <c:varyColors val="0"/>
        <c:ser>
          <c:idx val="0"/>
          <c:order val="0"/>
          <c:tx>
            <c:strRef>
              <c:f>'Группа 1'!$E$1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 cmpd="sng" algn="ctr">
              <a:solidFill>
                <a:srgbClr val="003366"/>
              </a:solidFill>
              <a:prstDash val="solid"/>
              <a:round/>
            </a:ln>
            <a:effectLst/>
          </c:spPr>
          <c:marker>
            <c:spPr>
              <a:solidFill>
                <a:srgbClr val="003366"/>
              </a:solidFill>
              <a:ln w="9525" cap="flat" cmpd="sng" algn="ctr">
                <a:noFill/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1.0721430433754962E-4"/>
                  <c:y val="6.5649083907931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306-41BC-BB24-040F0F46600D}"/>
                </c:ext>
              </c:extLst>
            </c:dLbl>
            <c:dLbl>
              <c:idx val="1"/>
              <c:layout>
                <c:manualLayout>
                  <c:x val="-4.6710104704514942E-2"/>
                  <c:y val="1.866487185786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06-41BC-BB24-040F0F46600D}"/>
                </c:ext>
              </c:extLst>
            </c:dLbl>
            <c:dLbl>
              <c:idx val="2"/>
              <c:layout>
                <c:manualLayout>
                  <c:x val="-4.2895468489959628E-2"/>
                  <c:y val="-1.8335778153306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306-41BC-BB24-040F0F46600D}"/>
                </c:ext>
              </c:extLst>
            </c:dLbl>
            <c:dLbl>
              <c:idx val="3"/>
              <c:layout>
                <c:manualLayout>
                  <c:x val="3.5746201966041116E-3"/>
                  <c:y val="-6.4991109299405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306-41BC-BB24-040F0F46600D}"/>
                </c:ext>
              </c:extLst>
            </c:dLbl>
            <c:dLbl>
              <c:idx val="4"/>
              <c:layout>
                <c:manualLayout>
                  <c:x val="3.9453645651850784E-2"/>
                  <c:y val="-1.4931860321556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306-41BC-BB24-040F0F46600D}"/>
                </c:ext>
              </c:extLst>
            </c:dLbl>
            <c:dLbl>
              <c:idx val="5"/>
              <c:layout>
                <c:manualLayout>
                  <c:x val="2.3367844968115926E-2"/>
                  <c:y val="5.00021741368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306-41BC-BB24-040F0F46600D}"/>
                </c:ext>
              </c:extLst>
            </c:dLbl>
            <c:numFmt formatCode="##&quot;%&quot;" sourceLinked="0"/>
            <c:spPr>
              <a:gradFill>
                <a:gsLst>
                  <a:gs pos="0">
                    <a:sysClr val="window" lastClr="FFFFFF">
                      <a:alpha val="0"/>
                    </a:sysClr>
                  </a:gs>
                  <a:gs pos="50000">
                    <a:srgbClr val="C0504D">
                      <a:lumMod val="20000"/>
                      <a:lumOff val="80000"/>
                    </a:srgb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0"/>
              </a:gra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70C0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'Группа 1'!$A$2:$A$7</c:f>
              <c:numCache>
                <c:formatCode>General</c:formatCode>
                <c:ptCount val="6"/>
              </c:numCache>
            </c:numRef>
          </c:cat>
          <c:val>
            <c:numRef>
              <c:f>'Группа 1'!$I$2:$I$7</c:f>
              <c:numCache>
                <c:formatCode>General</c:formatCode>
                <c:ptCount val="6"/>
                <c:pt idx="0">
                  <c:v>19.999999999999993</c:v>
                </c:pt>
                <c:pt idx="1">
                  <c:v>19.999999999999993</c:v>
                </c:pt>
                <c:pt idx="2">
                  <c:v>19.999999999999993</c:v>
                </c:pt>
                <c:pt idx="3">
                  <c:v>20</c:v>
                </c:pt>
                <c:pt idx="4">
                  <c:v>20</c:v>
                </c:pt>
                <c:pt idx="5">
                  <c:v>19.999999999999993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06-41BC-BB24-040F0F46600D}"/>
            </c:ext>
          </c:extLst>
        </c:ser>
        <c:ser>
          <c:idx val="1"/>
          <c:order val="1"/>
          <c:tx>
            <c:strRef>
              <c:f>'Группа 1'!$F$1</c:f>
              <c:strCache>
                <c:ptCount val="1"/>
                <c:pt idx="0">
                  <c:v>2025</c:v>
                </c:pt>
              </c:strCache>
            </c:strRef>
          </c:tx>
          <c:spPr>
            <a:ln w="28575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2"/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8.2725582551359308E-4"/>
                  <c:y val="5.9613159734391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306-41BC-BB24-040F0F46600D}"/>
                </c:ext>
              </c:extLst>
            </c:dLbl>
            <c:dLbl>
              <c:idx val="1"/>
              <c:layout>
                <c:manualLayout>
                  <c:x val="-5.2684865482598389E-2"/>
                  <c:y val="7.13692936805460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306-41BC-BB24-040F0F46600D}"/>
                </c:ext>
              </c:extLst>
            </c:dLbl>
            <c:dLbl>
              <c:idx val="2"/>
              <c:layout>
                <c:manualLayout>
                  <c:x val="-3.6706279103201081E-2"/>
                  <c:y val="-1.5703957635178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306-41BC-BB24-040F0F46600D}"/>
                </c:ext>
              </c:extLst>
            </c:dLbl>
            <c:dLbl>
              <c:idx val="3"/>
              <c:layout>
                <c:manualLayout>
                  <c:x val="5.3619302949061689E-3"/>
                  <c:y val="-6.4991109299405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306-41BC-BB24-040F0F46600D}"/>
                </c:ext>
              </c:extLst>
            </c:dLbl>
            <c:dLbl>
              <c:idx val="4"/>
              <c:layout>
                <c:manualLayout>
                  <c:x val="3.206438706313211E-2"/>
                  <c:y val="-1.2242806115679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306-41BC-BB24-040F0F46600D}"/>
                </c:ext>
              </c:extLst>
            </c:dLbl>
            <c:dLbl>
              <c:idx val="5"/>
              <c:layout>
                <c:manualLayout>
                  <c:x val="2.3260630663778377E-2"/>
                  <c:y val="5.0388315705481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306-41BC-BB24-040F0F46600D}"/>
                </c:ext>
              </c:extLst>
            </c:dLbl>
            <c:numFmt formatCode="##&quot;%&quot;" sourceLinked="0"/>
            <c:spPr>
              <a:gradFill>
                <a:gsLst>
                  <a:gs pos="0">
                    <a:sysClr val="window" lastClr="FFFFFF">
                      <a:alpha val="7000"/>
                    </a:sysClr>
                  </a:gs>
                  <a:gs pos="50000">
                    <a:srgbClr val="C00000">
                      <a:alpha val="18000"/>
                    </a:srgbClr>
                  </a:gs>
                  <a:gs pos="100000">
                    <a:sysClr val="window" lastClr="FFFFFF">
                      <a:alpha val="2000"/>
                    </a:sysClr>
                  </a:gs>
                </a:gsLst>
                <a:lin ang="5400000" scaled="0"/>
              </a:gra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'Группа 1'!$A$2:$A$7</c:f>
              <c:numCache>
                <c:formatCode>General</c:formatCode>
                <c:ptCount val="6"/>
              </c:numCache>
            </c:numRef>
          </c:cat>
          <c:val>
            <c:numRef>
              <c:f>'Группа 1'!$J$2:$J$7</c:f>
              <c:numCache>
                <c:formatCode>General</c:formatCode>
                <c:ptCount val="6"/>
                <c:pt idx="0">
                  <c:v>40</c:v>
                </c:pt>
                <c:pt idx="1">
                  <c:v>35.000000000000007</c:v>
                </c:pt>
                <c:pt idx="2">
                  <c:v>40</c:v>
                </c:pt>
                <c:pt idx="3">
                  <c:v>60</c:v>
                </c:pt>
                <c:pt idx="4">
                  <c:v>40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306-41BC-BB24-040F0F46600D}"/>
            </c:ext>
          </c:extLst>
        </c:ser>
        <c:ser>
          <c:idx val="2"/>
          <c:order val="2"/>
          <c:tx>
            <c:strRef>
              <c:f>'Группа 1'!$G$1</c:f>
              <c:strCache>
                <c:ptCount val="1"/>
                <c:pt idx="0">
                  <c:v>2030</c:v>
                </c:pt>
              </c:strCache>
            </c:strRef>
          </c:tx>
          <c:spPr>
            <a:ln w="28575" cap="rnd" cmpd="sng" algn="ctr">
              <a:solidFill>
                <a:srgbClr val="BFBFBF"/>
              </a:solidFill>
              <a:prstDash val="solid"/>
              <a:round/>
            </a:ln>
            <a:effectLst/>
          </c:spPr>
          <c:marker>
            <c:spPr>
              <a:solidFill>
                <a:srgbClr val="BFBFBF"/>
              </a:solidFill>
              <a:ln w="9525" cap="flat" cmpd="sng" algn="ctr">
                <a:noFill/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2.6145670125952442E-3"/>
                  <c:y val="6.6693041238358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306-41BC-BB24-040F0F46600D}"/>
                </c:ext>
              </c:extLst>
            </c:dLbl>
            <c:dLbl>
              <c:idx val="1"/>
              <c:layout>
                <c:manualLayout>
                  <c:x val="-3.6466265262809064E-2"/>
                  <c:y val="8.291451777087422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1306-41BC-BB24-040F0F46600D}"/>
                </c:ext>
              </c:extLst>
            </c:dLbl>
            <c:dLbl>
              <c:idx val="2"/>
              <c:layout>
                <c:manualLayout>
                  <c:x val="-4.3475330143633827E-2"/>
                  <c:y val="-1.734955614024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306-41BC-BB24-040F0F46600D}"/>
                </c:ext>
              </c:extLst>
            </c:dLbl>
            <c:dLbl>
              <c:idx val="3"/>
              <c:layout>
                <c:manualLayout>
                  <c:x val="1.079391165037399E-3"/>
                  <c:y val="-2.9754134845523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1306-41BC-BB24-040F0F46600D}"/>
                </c:ext>
              </c:extLst>
            </c:dLbl>
            <c:dLbl>
              <c:idx val="4"/>
              <c:layout>
                <c:manualLayout>
                  <c:x val="8.8083739245065129E-2"/>
                  <c:y val="-5.4836190867659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1306-41BC-BB24-040F0F46600D}"/>
                </c:ext>
              </c:extLst>
            </c:dLbl>
            <c:dLbl>
              <c:idx val="5"/>
              <c:layout>
                <c:manualLayout>
                  <c:x val="4.1052113461974252E-2"/>
                  <c:y val="7.7834842159523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1306-41BC-BB24-040F0F46600D}"/>
                </c:ext>
              </c:extLst>
            </c:dLbl>
            <c:numFmt formatCode="##&quot;%&quot;" sourceLinked="0"/>
            <c:spPr>
              <a:gradFill>
                <a:gsLst>
                  <a:gs pos="0">
                    <a:sysClr val="window" lastClr="FFFFFF">
                      <a:alpha val="5000"/>
                    </a:sysClr>
                  </a:gs>
                  <a:gs pos="50000">
                    <a:srgbClr val="C00000">
                      <a:alpha val="18000"/>
                    </a:srgbClr>
                  </a:gs>
                  <a:gs pos="100000">
                    <a:schemeClr val="bg1">
                      <a:alpha val="5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B05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'Группа 1'!$A$2:$A$7</c:f>
              <c:numCache>
                <c:formatCode>General</c:formatCode>
                <c:ptCount val="6"/>
              </c:numCache>
            </c:numRef>
          </c:cat>
          <c:val>
            <c:numRef>
              <c:f>'Группа 1'!$K$2:$K$7</c:f>
              <c:numCache>
                <c:formatCode>General</c:formatCode>
                <c:ptCount val="6"/>
                <c:pt idx="0">
                  <c:v>60</c:v>
                </c:pt>
                <c:pt idx="1">
                  <c:v>45</c:v>
                </c:pt>
                <c:pt idx="2">
                  <c:v>60</c:v>
                </c:pt>
                <c:pt idx="3">
                  <c:v>100</c:v>
                </c:pt>
                <c:pt idx="4">
                  <c:v>100</c:v>
                </c:pt>
                <c:pt idx="5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1306-41BC-BB24-040F0F466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681408"/>
        <c:axId val="97682944"/>
      </c:radarChart>
      <c:catAx>
        <c:axId val="97681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97682944"/>
        <c:crosses val="autoZero"/>
        <c:auto val="1"/>
        <c:lblAlgn val="ctr"/>
        <c:lblOffset val="100"/>
        <c:noMultiLvlLbl val="0"/>
      </c:catAx>
      <c:valAx>
        <c:axId val="97682944"/>
        <c:scaling>
          <c:orientation val="minMax"/>
        </c:scaling>
        <c:delete val="0"/>
        <c:axPos val="l"/>
        <c:numFmt formatCode="General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68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0.688</cdr:x>
      <cdr:y>0.58922</cdr:y>
    </cdr:from>
    <cdr:to>
      <cdr:x>0.98764</cdr:x>
      <cdr:y>0.72401</cdr:y>
    </cdr:to>
    <cdr:sp macro="" textlink="">
      <cdr:nvSpPr>
        <cdr:cNvPr id="9" name="Скругленный прямоугольник 8"/>
        <cdr:cNvSpPr/>
      </cdr:nvSpPr>
      <cdr:spPr>
        <a:xfrm xmlns:a="http://schemas.openxmlformats.org/drawingml/2006/main">
          <a:off x="6226081" y="3496000"/>
          <a:ext cx="2711606" cy="799748"/>
        </a:xfrm>
        <a:prstGeom xmlns:a="http://schemas.openxmlformats.org/drawingml/2006/main" prst="roundRect">
          <a:avLst>
            <a:gd name="adj" fmla="val 50000"/>
          </a:avLst>
        </a:prstGeom>
        <a:gradFill xmlns:a="http://schemas.openxmlformats.org/drawingml/2006/main">
          <a:gsLst>
            <a:gs pos="0">
              <a:schemeClr val="bg1">
                <a:alpha val="26000"/>
              </a:schemeClr>
            </a:gs>
            <a:gs pos="50000">
              <a:srgbClr val="38B284">
                <a:lumMod val="98000"/>
                <a:alpha val="52000"/>
              </a:srgbClr>
            </a:gs>
            <a:gs pos="100000">
              <a:sysClr val="window" lastClr="FFFFFF">
                <a:lumMod val="98000"/>
                <a:alpha val="49000"/>
              </a:sysClr>
            </a:gs>
          </a:gsLst>
          <a:lin ang="5400000" scaled="0"/>
        </a:gradFill>
        <a:ln xmlns:a="http://schemas.openxmlformats.org/drawingml/2006/main" w="19050">
          <a:solidFill>
            <a:srgbClr val="00B050"/>
          </a:solidFill>
        </a:ln>
        <a:effectLst xmlns:a="http://schemas.openxmlformats.org/drawingml/2006/main">
          <a:softEdge rad="0"/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lIns="36000" tIns="0" rIns="36000" bIns="36000" anchor="ctr"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32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Уменьшение доли катастроф </a:t>
          </a:r>
        </a:p>
        <a:p xmlns:a="http://schemas.openxmlformats.org/drawingml/2006/main">
          <a:pPr algn="ctr"/>
          <a:r>
            <a:rPr lang="ru-RU" sz="132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лётных происшествиях</a:t>
          </a:r>
        </a:p>
        <a:p xmlns:a="http://schemas.openxmlformats.org/drawingml/2006/main">
          <a:pPr algn="ctr"/>
          <a:r>
            <a:rPr lang="ru-RU" sz="132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из-за технических отказов</a:t>
          </a:r>
          <a:endParaRPr lang="ru-RU" sz="132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0.68137</cdr:x>
      <cdr:y>0.22511</cdr:y>
    </cdr:from>
    <cdr:to>
      <cdr:x>0.98102</cdr:x>
      <cdr:y>0.3599</cdr:y>
    </cdr:to>
    <cdr:sp macro="" textlink="">
      <cdr:nvSpPr>
        <cdr:cNvPr id="10" name="Скругленный прямоугольник 9"/>
        <cdr:cNvSpPr/>
      </cdr:nvSpPr>
      <cdr:spPr>
        <a:xfrm xmlns:a="http://schemas.openxmlformats.org/drawingml/2006/main">
          <a:off x="6166055" y="1335643"/>
          <a:ext cx="2711697" cy="799749"/>
        </a:xfrm>
        <a:prstGeom xmlns:a="http://schemas.openxmlformats.org/drawingml/2006/main" prst="roundRect">
          <a:avLst>
            <a:gd name="adj" fmla="val 50000"/>
          </a:avLst>
        </a:prstGeom>
        <a:gradFill xmlns:a="http://schemas.openxmlformats.org/drawingml/2006/main">
          <a:gsLst>
            <a:gs pos="0">
              <a:schemeClr val="bg1">
                <a:alpha val="26000"/>
              </a:schemeClr>
            </a:gs>
            <a:gs pos="50000">
              <a:srgbClr val="C00000">
                <a:alpha val="49000"/>
              </a:srgbClr>
            </a:gs>
            <a:gs pos="100000">
              <a:sysClr val="window" lastClr="FFFFFF">
                <a:lumMod val="98000"/>
                <a:alpha val="49000"/>
              </a:sysClr>
            </a:gs>
          </a:gsLst>
          <a:lin ang="5400000" scaled="0"/>
        </a:gradFill>
        <a:ln xmlns:a="http://schemas.openxmlformats.org/drawingml/2006/main" w="19050">
          <a:solidFill>
            <a:srgbClr val="FF0000"/>
          </a:solidFill>
        </a:ln>
        <a:effectLst xmlns:a="http://schemas.openxmlformats.org/drawingml/2006/main">
          <a:softEdge rad="0"/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lIns="36000" tIns="0" rIns="36000" bIns="36000" anchor="ctr"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32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Повышение достоверности</a:t>
          </a:r>
        </a:p>
        <a:p xmlns:a="http://schemas.openxmlformats.org/drawingml/2006/main">
          <a:pPr algn="ctr"/>
          <a:r>
            <a:rPr lang="ru-RU" sz="132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контроля состояния ВКЛА </a:t>
          </a:r>
        </a:p>
        <a:p xmlns:a="http://schemas.openxmlformats.org/drawingml/2006/main">
          <a:pPr algn="ctr"/>
          <a:r>
            <a:rPr lang="ru-RU" sz="132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бортовыми средствами </a:t>
          </a:r>
          <a:endParaRPr lang="en-US" sz="132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880DE-ED67-4C4F-91AE-8E3A35076FAE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0450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CF723-F451-45ED-9830-4B31E602E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114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CF723-F451-45ED-9830-4B31E602E57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648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15C317E-879F-4518-92F8-F73E5E012B96}" type="slidenum">
              <a:rPr lang="ru-RU" altLang="ru-RU" smtClean="0">
                <a:latin typeface="Arial" charset="0"/>
              </a:rPr>
              <a:pPr/>
              <a:t>3</a:t>
            </a:fld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251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CF723-F451-45ED-9830-4B31E602E57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74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48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94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75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96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26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39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92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73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29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75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31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D9E63-F6C4-41FC-8086-ADE3DDEAB0E9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40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402484" cy="75612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18245" y="396255"/>
            <a:ext cx="7056784" cy="4317578"/>
          </a:xfrm>
        </p:spPr>
        <p:txBody>
          <a:bodyPr lIns="0" rIns="0" anchor="t">
            <a:noAutofit/>
          </a:bodyPr>
          <a:lstStyle/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плане деятельности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НИЦ «Институт им. Н.Е.Жуковского»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развитию науки и технологий в интересах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вертолётного приборостроения 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724" y="6516935"/>
            <a:ext cx="2880320" cy="584775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ru-RU" sz="3200" dirty="0" smtClean="0"/>
              <a:t>Москва, 2017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181624" y="5076775"/>
            <a:ext cx="5730026" cy="107721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ru-RU" sz="3200" dirty="0" smtClean="0"/>
              <a:t>Топоров Николай Борисович,</a:t>
            </a:r>
          </a:p>
          <a:p>
            <a:r>
              <a:rPr lang="ru-RU" sz="3200" dirty="0" smtClean="0"/>
              <a:t>Ракитин Виктор Михайлович</a:t>
            </a:r>
            <a:endParaRPr lang="ru-RU" sz="3200" dirty="0"/>
          </a:p>
        </p:txBody>
      </p:sp>
      <p:pic>
        <p:nvPicPr>
          <p:cNvPr id="8" name="Рисунок 7" descr="рис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900311"/>
            <a:ext cx="3372420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3881073" cy="972319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895087" y="36215"/>
            <a:ext cx="6390492" cy="899216"/>
          </a:xfrm>
          <a:prstGeom prst="rect">
            <a:avLst/>
          </a:prstGeom>
        </p:spPr>
        <p:txBody>
          <a:bodyPr lIns="0" tIns="0" anchor="t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</a:t>
            </a:r>
          </a:p>
          <a:p>
            <a:pPr algn="r"/>
            <a:r>
              <a:rPr lang="ru-RU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комплексного научно-технологического </a:t>
            </a:r>
            <a: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проекта</a:t>
            </a:r>
            <a:b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</a:b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«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Винтокрылые </a:t>
            </a:r>
            <a:r>
              <a:rPr lang="ru-RU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летательные 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аппараты»</a:t>
            </a:r>
            <a:endParaRPr lang="ru-RU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164" y="1058843"/>
            <a:ext cx="97224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2200" dirty="0" smtClean="0">
                <a:ea typeface="Calibri" panose="020F0502020204030204" pitchFamily="34" charset="0"/>
              </a:rPr>
              <a:t>	Основная </a:t>
            </a:r>
            <a:r>
              <a:rPr lang="ru-RU" sz="2200" dirty="0">
                <a:ea typeface="Calibri" panose="020F0502020204030204" pitchFamily="34" charset="0"/>
              </a:rPr>
              <a:t>цель </a:t>
            </a:r>
            <a:r>
              <a:rPr lang="ru-RU" sz="2200" dirty="0" smtClean="0">
                <a:ea typeface="Calibri" panose="020F0502020204030204" pitchFamily="34" charset="0"/>
              </a:rPr>
              <a:t>КНТП «ВКЛА» </a:t>
            </a:r>
            <a:r>
              <a:rPr lang="ru-RU" sz="2200" dirty="0">
                <a:ea typeface="Calibri" panose="020F0502020204030204" pitchFamily="34" charset="0"/>
                <a:sym typeface="Symbol" panose="05050102010706020507" pitchFamily="18" charset="2"/>
              </a:rPr>
              <a:t></a:t>
            </a:r>
            <a:r>
              <a:rPr lang="ru-RU" sz="2200" dirty="0">
                <a:ea typeface="Calibri" panose="020F0502020204030204" pitchFamily="34" charset="0"/>
              </a:rPr>
              <a:t> создание опережающего научно-технического задела и реализация его в виде демонстраторов ключевых технологий для создания перспективных винтокрылых летательных аппаратов.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8405" y="4516992"/>
            <a:ext cx="97930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2200" dirty="0" smtClean="0">
                <a:ea typeface="Calibri" panose="020F0502020204030204" pitchFamily="34" charset="0"/>
              </a:rPr>
              <a:t>КНТП осуществляются </a:t>
            </a:r>
            <a:r>
              <a:rPr lang="ru-RU" sz="2200" dirty="0">
                <a:ea typeface="Calibri" panose="020F0502020204030204" pitchFamily="34" charset="0"/>
              </a:rPr>
              <a:t>путем выполнения </a:t>
            </a:r>
            <a:r>
              <a:rPr lang="ru-RU" sz="2200" dirty="0" smtClean="0">
                <a:ea typeface="Calibri" panose="020F0502020204030204" pitchFamily="34" charset="0"/>
              </a:rPr>
              <a:t>поисковых проблемно-ориентированных работ </a:t>
            </a:r>
            <a:r>
              <a:rPr lang="ru-RU" sz="2200" dirty="0">
                <a:ea typeface="Calibri" panose="020F0502020204030204" pitchFamily="34" charset="0"/>
              </a:rPr>
              <a:t>в следующих тематических областях: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x-none" sz="2200" dirty="0">
                <a:ea typeface="Calibri" panose="020F0502020204030204" pitchFamily="34" charset="0"/>
              </a:rPr>
              <a:t>«Безопасность</a:t>
            </a:r>
            <a:r>
              <a:rPr lang="x-none" sz="2200" dirty="0" smtClean="0">
                <a:ea typeface="Calibri" panose="020F0502020204030204" pitchFamily="34" charset="0"/>
              </a:rPr>
              <a:t>»</a:t>
            </a:r>
            <a:endParaRPr lang="ru-RU" sz="2200" dirty="0"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x-none" sz="2200" dirty="0">
                <a:ea typeface="Calibri" panose="020F0502020204030204" pitchFamily="34" charset="0"/>
              </a:rPr>
              <a:t>«Экологичность</a:t>
            </a:r>
            <a:r>
              <a:rPr lang="x-none" sz="2200" dirty="0" smtClean="0">
                <a:ea typeface="Calibri" panose="020F0502020204030204" pitchFamily="34" charset="0"/>
              </a:rPr>
              <a:t>»</a:t>
            </a:r>
            <a:endParaRPr lang="ru-RU" sz="2200" dirty="0" smtClean="0"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x-none" sz="2200" dirty="0" smtClean="0">
                <a:ea typeface="Calibri" panose="020F0502020204030204" pitchFamily="34" charset="0"/>
              </a:rPr>
              <a:t>«</a:t>
            </a:r>
            <a:r>
              <a:rPr lang="x-none" sz="2200" dirty="0">
                <a:ea typeface="Calibri" panose="020F0502020204030204" pitchFamily="34" charset="0"/>
              </a:rPr>
              <a:t>Скорость</a:t>
            </a:r>
            <a:r>
              <a:rPr lang="x-none" sz="2200" dirty="0" smtClean="0">
                <a:ea typeface="Calibri" panose="020F0502020204030204" pitchFamily="34" charset="0"/>
              </a:rPr>
              <a:t>»</a:t>
            </a:r>
            <a:endParaRPr lang="ru-RU" sz="2200" dirty="0" smtClean="0"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x-none" sz="2200" dirty="0" smtClean="0">
                <a:ea typeface="Calibri" panose="020F0502020204030204" pitchFamily="34" charset="0"/>
              </a:rPr>
              <a:t>«</a:t>
            </a:r>
            <a:r>
              <a:rPr lang="x-none" sz="2200" dirty="0">
                <a:ea typeface="Calibri" panose="020F0502020204030204" pitchFamily="34" charset="0"/>
              </a:rPr>
              <a:t>Перспективные </a:t>
            </a:r>
            <a:r>
              <a:rPr lang="x-none" sz="2200" dirty="0" smtClean="0">
                <a:ea typeface="Calibri" panose="020F0502020204030204" pitchFamily="34" charset="0"/>
              </a:rPr>
              <a:t>концепции</a:t>
            </a:r>
            <a:r>
              <a:rPr lang="ru-RU" sz="2200" dirty="0" smtClean="0">
                <a:ea typeface="Calibri" panose="020F0502020204030204" pitchFamily="34" charset="0"/>
              </a:rPr>
              <a:t> ВКЛА</a:t>
            </a:r>
            <a:r>
              <a:rPr lang="x-none" sz="2200" dirty="0" smtClean="0">
                <a:ea typeface="Calibri" panose="020F0502020204030204" pitchFamily="34" charset="0"/>
              </a:rPr>
              <a:t>»</a:t>
            </a:r>
            <a:endParaRPr lang="ru-RU" sz="2200" dirty="0" smtClean="0"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ea typeface="Calibri" panose="020F0502020204030204" pitchFamily="34" charset="0"/>
              </a:rPr>
              <a:t>Технологии проектирования БРЭО и системная интеграция технологий в рамках отдельных демонстраторов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2491" y="2393334"/>
            <a:ext cx="97930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x-none" sz="2200" dirty="0" smtClean="0">
                <a:ea typeface="Calibri" panose="020F0502020204030204" pitchFamily="34" charset="0"/>
              </a:rPr>
              <a:t>Основной </a:t>
            </a:r>
            <a:r>
              <a:rPr lang="x-none" sz="2200" dirty="0">
                <a:ea typeface="Calibri" panose="020F0502020204030204" pitchFamily="34" charset="0"/>
              </a:rPr>
              <a:t>целью </a:t>
            </a:r>
            <a:r>
              <a:rPr lang="ru-RU" sz="2200" dirty="0" smtClean="0">
                <a:ea typeface="Calibri" panose="020F0502020204030204" pitchFamily="34" charset="0"/>
              </a:rPr>
              <a:t>КНТП</a:t>
            </a:r>
            <a:r>
              <a:rPr lang="x-none" sz="2200" dirty="0" smtClean="0">
                <a:ea typeface="Calibri" panose="020F0502020204030204" pitchFamily="34" charset="0"/>
              </a:rPr>
              <a:t> </a:t>
            </a:r>
            <a:r>
              <a:rPr lang="x-none" sz="2200" dirty="0">
                <a:ea typeface="Calibri" panose="020F0502020204030204" pitchFamily="34" charset="0"/>
              </a:rPr>
              <a:t>«Бортовое оборудование</a:t>
            </a:r>
            <a:r>
              <a:rPr lang="x-none" sz="2200" dirty="0" smtClean="0">
                <a:ea typeface="Calibri" panose="020F0502020204030204" pitchFamily="34" charset="0"/>
              </a:rPr>
              <a:t>» является</a:t>
            </a:r>
            <a:r>
              <a:rPr lang="ru-RU" sz="2200" dirty="0" smtClean="0">
                <a:ea typeface="Calibri" panose="020F0502020204030204" pitchFamily="34" charset="0"/>
              </a:rPr>
              <a:t> </a:t>
            </a:r>
            <a:r>
              <a:rPr lang="x-none" sz="2200" dirty="0" smtClean="0">
                <a:ea typeface="Calibri" panose="020F0502020204030204" pitchFamily="34" charset="0"/>
              </a:rPr>
              <a:t>создание </a:t>
            </a:r>
            <a:r>
              <a:rPr lang="x-none" sz="2200" dirty="0">
                <a:ea typeface="Calibri" panose="020F0502020204030204" pitchFamily="34" charset="0"/>
              </a:rPr>
              <a:t>научно-технического задела в области бортового оборудования, обеспечивающего, при его реализации, достижение целевых значений интегральных показателей безопасности, доступности, экологичности и качества оказания транспортных услуг с применением авиационной техники российского производства</a:t>
            </a:r>
            <a:r>
              <a:rPr lang="x-none" sz="2200" dirty="0" smtClean="0">
                <a:ea typeface="Calibri" panose="020F0502020204030204" pitchFamily="34" charset="0"/>
              </a:rPr>
              <a:t>.</a:t>
            </a:r>
            <a:endParaRPr lang="ru-RU" sz="2200" dirty="0"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" y="972319"/>
            <a:ext cx="10693401" cy="1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1005337"/>
            <a:ext cx="10693401" cy="2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990536" y="7020991"/>
            <a:ext cx="505416" cy="495050"/>
          </a:xfrm>
          <a:noFill/>
        </p:spPr>
        <p:txBody>
          <a:bodyPr/>
          <a:lstStyle>
            <a:lvl1pPr>
              <a:defRPr sz="3326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91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95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663" b="1" dirty="0" smtClean="0">
                <a:solidFill>
                  <a:srgbClr val="003366"/>
                </a:solidFill>
              </a:rPr>
              <a:t>2</a:t>
            </a:r>
            <a:endParaRPr lang="ru-RU" altLang="ru-RU" sz="1663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8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848" y="2988543"/>
            <a:ext cx="1862972" cy="2392685"/>
          </a:xfrm>
          <a:prstGeom prst="rect">
            <a:avLst/>
          </a:prstGeom>
        </p:spPr>
      </p:pic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763364664"/>
              </p:ext>
            </p:extLst>
          </p:nvPr>
        </p:nvGraphicFramePr>
        <p:xfrm>
          <a:off x="1283749" y="1429226"/>
          <a:ext cx="9049546" cy="5933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с одним скругленным углом 8"/>
          <p:cNvSpPr/>
          <p:nvPr/>
        </p:nvSpPr>
        <p:spPr>
          <a:xfrm flipV="1">
            <a:off x="3878" y="1027389"/>
            <a:ext cx="3877194" cy="496511"/>
          </a:xfrm>
          <a:prstGeom prst="round1Rect">
            <a:avLst/>
          </a:prstGeom>
          <a:solidFill>
            <a:srgbClr val="9BA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864426">
              <a:lnSpc>
                <a:spcPct val="85000"/>
              </a:lnSpc>
              <a:spcAft>
                <a:spcPct val="35000"/>
              </a:spcAft>
              <a:defRPr/>
            </a:pPr>
            <a:endParaRPr lang="ru-RU" b="1" dirty="0"/>
          </a:p>
        </p:txBody>
      </p:sp>
      <p:sp>
        <p:nvSpPr>
          <p:cNvPr id="6148" name="Прямоугольник 10"/>
          <p:cNvSpPr>
            <a:spLocks noChangeArrowheads="1"/>
          </p:cNvSpPr>
          <p:nvPr/>
        </p:nvSpPr>
        <p:spPr bwMode="auto">
          <a:xfrm>
            <a:off x="3339476" y="-46272"/>
            <a:ext cx="6985268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ru-RU" altLang="ru-RU" sz="21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</a:t>
            </a:r>
            <a:r>
              <a:rPr lang="ru-RU" altLang="ru-RU" sz="21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</a:p>
          <a:p>
            <a:pPr algn="r"/>
            <a:r>
              <a:rPr lang="ru-RU" altLang="ru-RU" sz="21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развитию </a:t>
            </a:r>
            <a:r>
              <a:rPr lang="ru-RU" altLang="ru-RU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науки и </a:t>
            </a:r>
            <a:r>
              <a:rPr lang="ru-RU" altLang="ru-RU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технологий </a:t>
            </a:r>
          </a:p>
          <a:p>
            <a:pPr algn="r"/>
            <a:r>
              <a:rPr lang="ru-RU" altLang="ru-RU" sz="21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вертолётостроении</a:t>
            </a:r>
            <a:endParaRPr lang="ru-RU" altLang="ru-RU" sz="21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Скругленный прямоугольник 4"/>
          <p:cNvSpPr/>
          <p:nvPr/>
        </p:nvSpPr>
        <p:spPr>
          <a:xfrm>
            <a:off x="-53900" y="972067"/>
            <a:ext cx="4125839" cy="5409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45545" tIns="245545" rIns="245545" bIns="245545" spcCol="1270" anchor="ctr"/>
          <a:lstStyle/>
          <a:p>
            <a:pPr defTabSz="2864426">
              <a:lnSpc>
                <a:spcPct val="85000"/>
              </a:lnSpc>
              <a:spcAft>
                <a:spcPct val="35000"/>
              </a:spcAft>
              <a:defRPr/>
            </a:pPr>
            <a:r>
              <a:rPr lang="ru-RU" sz="169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безопасности полетов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99389" y="1075731"/>
            <a:ext cx="4354847" cy="353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9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Влияние БРЭО на основные индикаторы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297626" y="1466595"/>
            <a:ext cx="3088492" cy="788025"/>
          </a:xfrm>
          <a:prstGeom prst="roundRect">
            <a:avLst>
              <a:gd name="adj" fmla="val 46690"/>
            </a:avLst>
          </a:prstGeom>
          <a:gradFill>
            <a:gsLst>
              <a:gs pos="0">
                <a:schemeClr val="bg1">
                  <a:alpha val="26000"/>
                </a:schemeClr>
              </a:gs>
              <a:gs pos="50000">
                <a:srgbClr val="38B284">
                  <a:lumMod val="98000"/>
                  <a:alpha val="52000"/>
                </a:srgbClr>
              </a:gs>
              <a:gs pos="100000">
                <a:sysClr val="window" lastClr="FFFFFF">
                  <a:lumMod val="98000"/>
                  <a:alpha val="49000"/>
                </a:sysClr>
              </a:gs>
            </a:gsLst>
            <a:lin ang="5400000" scaled="0"/>
          </a:gradFill>
          <a:ln w="19050">
            <a:solidFill>
              <a:srgbClr val="00B05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9692" tIns="0" rIns="39692" bIns="39692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32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наработки на отказ, </a:t>
            </a:r>
            <a:endParaRPr lang="en-US" sz="1323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2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приводящий к последствиям </a:t>
            </a:r>
          </a:p>
          <a:p>
            <a:pPr algn="ctr"/>
            <a:r>
              <a:rPr lang="ru-RU" sz="132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тяжелее УУЭ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062513" y="1619673"/>
            <a:ext cx="3369229" cy="1601803"/>
          </a:xfrm>
          <a:prstGeom prst="roundRect">
            <a:avLst>
              <a:gd name="adj" fmla="val 42671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50000">
                <a:srgbClr val="B9E9D7">
                  <a:alpha val="94000"/>
                </a:srgb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9050">
            <a:solidFill>
              <a:srgbClr val="00B05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9692" tIns="0" rIns="39692" bIns="39692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32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Сужение областей</a:t>
            </a:r>
            <a:r>
              <a:rPr lang="en-US" sz="132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32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опасных режимов </a:t>
            </a:r>
            <a:r>
              <a:rPr lang="ru-RU" sz="132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полета. </a:t>
            </a:r>
            <a:endParaRPr lang="en-US" sz="1323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2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</a:t>
            </a:r>
            <a:r>
              <a:rPr lang="ru-RU" sz="13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вероятности выхода на них и</a:t>
            </a:r>
          </a:p>
          <a:p>
            <a:pPr algn="ctr"/>
            <a:r>
              <a:rPr lang="ru-RU" sz="13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возможностей выхода </a:t>
            </a:r>
          </a:p>
          <a:p>
            <a:pPr algn="ctr"/>
            <a:r>
              <a:rPr lang="ru-RU" sz="121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(обеспечение достаточной управляемости</a:t>
            </a:r>
          </a:p>
          <a:p>
            <a:pPr algn="ctr"/>
            <a:r>
              <a:rPr lang="ru-RU" sz="121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ВКЛА на этих режимах и выработка</a:t>
            </a:r>
          </a:p>
          <a:p>
            <a:pPr algn="ctr"/>
            <a:r>
              <a:rPr lang="ru-RU" sz="121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обоснованных рекомендаций экипажу</a:t>
            </a:r>
            <a:r>
              <a:rPr lang="ru-RU" sz="121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213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06967" y="4191469"/>
            <a:ext cx="3067135" cy="151174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alpha val="26000"/>
                </a:schemeClr>
              </a:gs>
              <a:gs pos="50000">
                <a:srgbClr val="C00000">
                  <a:alpha val="49000"/>
                </a:srgbClr>
              </a:gs>
              <a:gs pos="100000">
                <a:sysClr val="window" lastClr="FFFFFF">
                  <a:lumMod val="98000"/>
                  <a:alpha val="49000"/>
                </a:sysClr>
              </a:gs>
            </a:gsLst>
            <a:lin ang="5400000" scaled="0"/>
          </a:gradFill>
          <a:ln w="19050">
            <a:solidFill>
              <a:srgbClr val="FF000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9692" tIns="0" rIns="39692" bIns="39692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32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132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интеллектуального уровня систем автоматического управления  в части защиты от попадания в области опасных режимов полета и  процедур </a:t>
            </a:r>
          </a:p>
          <a:p>
            <a:pPr algn="ctr"/>
            <a:r>
              <a:rPr lang="ru-RU" sz="132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выхода из них.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675656" y="6235316"/>
            <a:ext cx="3088492" cy="98961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alpha val="26000"/>
                </a:schemeClr>
              </a:gs>
              <a:gs pos="50000">
                <a:srgbClr val="C00000">
                  <a:alpha val="49000"/>
                </a:srgbClr>
              </a:gs>
              <a:gs pos="100000">
                <a:sysClr val="window" lastClr="FFFFFF">
                  <a:lumMod val="98000"/>
                  <a:alpha val="49000"/>
                </a:sysClr>
              </a:gs>
            </a:gsLst>
            <a:lin ang="5400000" scaled="0"/>
          </a:gradFill>
          <a:ln w="19050">
            <a:solidFill>
              <a:srgbClr val="FF000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9692" tIns="0" rIns="39692" bIns="39692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32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уровня ситуационной осведомленности экипажа,</a:t>
            </a:r>
            <a:r>
              <a:rPr lang="en-US" sz="132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323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2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</a:t>
            </a:r>
            <a:r>
              <a:rPr lang="ru-RU" sz="132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вероятности </a:t>
            </a:r>
            <a:r>
              <a:rPr lang="ru-RU" sz="132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принятия</a:t>
            </a:r>
            <a:endParaRPr lang="ru-RU" sz="1323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2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неправильного </a:t>
            </a:r>
            <a:r>
              <a:rPr lang="ru-RU" sz="132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решения </a:t>
            </a:r>
            <a:endParaRPr lang="ru-RU" sz="1323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42244" y="5713350"/>
            <a:ext cx="1592872" cy="353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97" dirty="0"/>
              <a:t>Обозначения</a:t>
            </a:r>
            <a:r>
              <a:rPr lang="en-US" sz="1697" dirty="0"/>
              <a:t>:</a:t>
            </a:r>
            <a:endParaRPr lang="ru-RU" sz="1697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94172" y="6087794"/>
            <a:ext cx="2880000" cy="29504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alpha val="26000"/>
                </a:schemeClr>
              </a:gs>
              <a:gs pos="50000">
                <a:srgbClr val="C00000">
                  <a:alpha val="49000"/>
                </a:srgbClr>
              </a:gs>
              <a:gs pos="100000">
                <a:sysClr val="window" lastClr="FFFFFF">
                  <a:lumMod val="98000"/>
                  <a:alpha val="49000"/>
                </a:sysClr>
              </a:gs>
            </a:gsLst>
            <a:lin ang="5400000" scaled="0"/>
          </a:gradFill>
          <a:ln w="19050">
            <a:solidFill>
              <a:srgbClr val="FF000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9692" tIns="0" rIns="39692" bIns="39692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32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Превалирующее </a:t>
            </a:r>
            <a:r>
              <a:rPr lang="ru-RU" sz="132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влияние БРЭО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94000" y="6433478"/>
            <a:ext cx="2880000" cy="27772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alpha val="26000"/>
                </a:schemeClr>
              </a:gs>
              <a:gs pos="50000">
                <a:srgbClr val="38B284">
                  <a:lumMod val="98000"/>
                  <a:alpha val="52000"/>
                </a:srgbClr>
              </a:gs>
              <a:gs pos="100000">
                <a:sysClr val="window" lastClr="FFFFFF">
                  <a:lumMod val="98000"/>
                  <a:alpha val="49000"/>
                </a:sysClr>
              </a:gs>
            </a:gsLst>
            <a:lin ang="5400000" scaled="0"/>
          </a:gradFill>
          <a:ln w="19050">
            <a:solidFill>
              <a:srgbClr val="00B05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9692" tIns="0" rIns="39692" bIns="39692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32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Влияние БРЭО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676426" y="7039567"/>
            <a:ext cx="806030" cy="110647"/>
            <a:chOff x="1757855" y="6234500"/>
            <a:chExt cx="731062" cy="100356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757855" y="6284678"/>
              <a:ext cx="73106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Ромб 19"/>
            <p:cNvSpPr/>
            <p:nvPr/>
          </p:nvSpPr>
          <p:spPr>
            <a:xfrm>
              <a:off x="2068206" y="6234500"/>
              <a:ext cx="110359" cy="100356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05"/>
            </a:p>
          </p:txBody>
        </p:sp>
      </p:grpSp>
      <p:cxnSp>
        <p:nvCxnSpPr>
          <p:cNvPr id="46" name="Прямая соединительная линия 45"/>
          <p:cNvCxnSpPr/>
          <p:nvPr/>
        </p:nvCxnSpPr>
        <p:spPr>
          <a:xfrm>
            <a:off x="1641152" y="7101326"/>
            <a:ext cx="806030" cy="0"/>
          </a:xfrm>
          <a:prstGeom prst="line">
            <a:avLst/>
          </a:prstGeom>
          <a:solidFill>
            <a:srgbClr val="88AFDF"/>
          </a:solidFill>
          <a:ln w="25400">
            <a:solidFill>
              <a:srgbClr val="88AF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004474" y="7071905"/>
            <a:ext cx="79383" cy="79383"/>
          </a:xfrm>
          <a:prstGeom prst="rect">
            <a:avLst/>
          </a:prstGeom>
          <a:solidFill>
            <a:srgbClr val="88A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5"/>
          </a:p>
        </p:txBody>
      </p:sp>
      <p:grpSp>
        <p:nvGrpSpPr>
          <p:cNvPr id="50" name="Группа 49"/>
          <p:cNvGrpSpPr/>
          <p:nvPr/>
        </p:nvGrpSpPr>
        <p:grpSpPr>
          <a:xfrm>
            <a:off x="2596454" y="7053246"/>
            <a:ext cx="806030" cy="96969"/>
            <a:chOff x="1764065" y="6598767"/>
            <a:chExt cx="731062" cy="87950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1764065" y="6645734"/>
              <a:ext cx="731062" cy="0"/>
            </a:xfrm>
            <a:prstGeom prst="line">
              <a:avLst/>
            </a:prstGeom>
            <a:ln w="254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Равнобедренный треугольник 22"/>
            <p:cNvSpPr/>
            <p:nvPr/>
          </p:nvSpPr>
          <p:spPr>
            <a:xfrm>
              <a:off x="2068206" y="6598767"/>
              <a:ext cx="110359" cy="87950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05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36229" y="6766501"/>
            <a:ext cx="439544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23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endParaRPr lang="ru-RU" sz="1323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83594" y="6777739"/>
            <a:ext cx="439544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23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endParaRPr lang="ru-RU" sz="1323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735891" y="6788145"/>
            <a:ext cx="439544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23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endParaRPr lang="ru-RU" sz="1323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5-конечная звезда 35"/>
          <p:cNvSpPr/>
          <p:nvPr/>
        </p:nvSpPr>
        <p:spPr>
          <a:xfrm>
            <a:off x="3330476" y="6220661"/>
            <a:ext cx="18000" cy="18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5-конечная звезда 46"/>
          <p:cNvSpPr/>
          <p:nvPr/>
        </p:nvSpPr>
        <p:spPr>
          <a:xfrm>
            <a:off x="3315740" y="4925445"/>
            <a:ext cx="18000" cy="18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5-конечная звезда 48"/>
          <p:cNvSpPr/>
          <p:nvPr/>
        </p:nvSpPr>
        <p:spPr>
          <a:xfrm>
            <a:off x="5778748" y="6677538"/>
            <a:ext cx="18000" cy="18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5-конечная звезда 51"/>
          <p:cNvSpPr/>
          <p:nvPr/>
        </p:nvSpPr>
        <p:spPr>
          <a:xfrm>
            <a:off x="484737" y="4923941"/>
            <a:ext cx="18000" cy="18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5-конечная звезда 52"/>
          <p:cNvSpPr/>
          <p:nvPr/>
        </p:nvSpPr>
        <p:spPr>
          <a:xfrm>
            <a:off x="9955212" y="3146261"/>
            <a:ext cx="18000" cy="18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5-конечная звезда 55"/>
          <p:cNvSpPr/>
          <p:nvPr/>
        </p:nvSpPr>
        <p:spPr>
          <a:xfrm>
            <a:off x="7549739" y="3146836"/>
            <a:ext cx="18000" cy="18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5-конечная звезда 56"/>
          <p:cNvSpPr/>
          <p:nvPr/>
        </p:nvSpPr>
        <p:spPr>
          <a:xfrm>
            <a:off x="8630163" y="6678828"/>
            <a:ext cx="18000" cy="18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1" y="972319"/>
            <a:ext cx="10693401" cy="1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0" y="1005337"/>
            <a:ext cx="10693401" cy="2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5-конечная звезда 59"/>
          <p:cNvSpPr/>
          <p:nvPr/>
        </p:nvSpPr>
        <p:spPr>
          <a:xfrm>
            <a:off x="738188" y="6220661"/>
            <a:ext cx="21600" cy="18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" name="Рисунок 60" descr="рис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" y="0"/>
            <a:ext cx="3881073" cy="972319"/>
          </a:xfrm>
          <a:prstGeom prst="rect">
            <a:avLst/>
          </a:prstGeom>
        </p:spPr>
      </p:pic>
      <p:sp>
        <p:nvSpPr>
          <p:cNvPr id="6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990536" y="7020991"/>
            <a:ext cx="505416" cy="495050"/>
          </a:xfrm>
          <a:noFill/>
        </p:spPr>
        <p:txBody>
          <a:bodyPr/>
          <a:lstStyle>
            <a:lvl1pPr>
              <a:defRPr sz="3326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91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95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663" b="1" dirty="0" smtClean="0">
                <a:solidFill>
                  <a:srgbClr val="003366"/>
                </a:solidFill>
              </a:rPr>
              <a:t>3</a:t>
            </a:r>
            <a:endParaRPr lang="ru-RU" altLang="ru-RU" sz="1663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2048" y="1072192"/>
            <a:ext cx="981119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93000"/>
              </a:lnSpc>
              <a:buAutoNum type="arabicPeriod"/>
            </a:pPr>
            <a:r>
              <a:rPr lang="ru-RU" dirty="0" smtClean="0"/>
              <a:t>Исходные </a:t>
            </a:r>
            <a:r>
              <a:rPr lang="ru-RU" dirty="0"/>
              <a:t>варианты архитектур КБО на базе РМЭ для поддержки базовых и опциональных функций для вертолетов нормальной категории в соответствии с </a:t>
            </a:r>
            <a:r>
              <a:rPr lang="ru-RU" dirty="0" smtClean="0"/>
              <a:t>АП-27, АП-29.</a:t>
            </a:r>
          </a:p>
          <a:p>
            <a:pPr marL="457200" indent="-457200" algn="just">
              <a:lnSpc>
                <a:spcPct val="93000"/>
              </a:lnSpc>
              <a:buAutoNum type="arabicPeriod"/>
            </a:pPr>
            <a:r>
              <a:rPr lang="ru-RU" dirty="0"/>
              <a:t>Функциональные требования к КБО для вертолетов нормальной и транспортной категорий, ключевым элементом которых являются распределенные вычислительные </a:t>
            </a:r>
            <a:r>
              <a:rPr lang="ru-RU" dirty="0" smtClean="0"/>
              <a:t>процедуры.</a:t>
            </a:r>
          </a:p>
          <a:p>
            <a:pPr marL="457200" indent="-457200" algn="just">
              <a:lnSpc>
                <a:spcPct val="93000"/>
              </a:lnSpc>
              <a:buAutoNum type="arabicPeriod"/>
            </a:pPr>
            <a:r>
              <a:rPr lang="ru-RU" dirty="0"/>
              <a:t>Проект функциональных требований к комплексу бортового оборудования </a:t>
            </a:r>
            <a:r>
              <a:rPr lang="ru-RU" dirty="0" smtClean="0"/>
              <a:t>для вертолетов </a:t>
            </a:r>
            <a:r>
              <a:rPr lang="ru-RU" dirty="0"/>
              <a:t>нормальной категории в соответствии с </a:t>
            </a:r>
            <a:r>
              <a:rPr lang="ru-RU" dirty="0" smtClean="0"/>
              <a:t>АП-27, АП-29.</a:t>
            </a:r>
          </a:p>
          <a:p>
            <a:pPr marL="457200" indent="-457200" algn="just">
              <a:lnSpc>
                <a:spcPct val="93000"/>
              </a:lnSpc>
              <a:buAutoNum type="arabicPeriod"/>
            </a:pPr>
            <a:r>
              <a:rPr lang="ru-RU" dirty="0" smtClean="0"/>
              <a:t>Спецификация </a:t>
            </a:r>
            <a:r>
              <a:rPr lang="ru-RU" dirty="0"/>
              <a:t>функциональных требований к КБО оффшорной конфигурации     </a:t>
            </a:r>
            <a:r>
              <a:rPr lang="ru-RU" dirty="0" smtClean="0"/>
              <a:t>  вертолета </a:t>
            </a:r>
            <a:r>
              <a:rPr lang="ru-RU" dirty="0"/>
              <a:t>в соответствии с АП-29</a:t>
            </a:r>
            <a:r>
              <a:rPr lang="ru-RU" dirty="0" smtClean="0"/>
              <a:t>.</a:t>
            </a:r>
          </a:p>
          <a:p>
            <a:pPr marL="447675" lvl="1" algn="just">
              <a:lnSpc>
                <a:spcPct val="93000"/>
              </a:lnSpc>
            </a:pPr>
            <a:r>
              <a:rPr lang="ru-RU" dirty="0" smtClean="0"/>
              <a:t>Спецификации </a:t>
            </a:r>
            <a:r>
              <a:rPr lang="ru-RU" dirty="0"/>
              <a:t>и требования к архитектуре КБО оффшорной комплектации     вертолетов.</a:t>
            </a:r>
          </a:p>
          <a:p>
            <a:pPr marL="447675" lvl="1" algn="just">
              <a:lnSpc>
                <a:spcPct val="93000"/>
              </a:lnSpc>
            </a:pPr>
            <a:r>
              <a:rPr lang="ru-RU" dirty="0" smtClean="0"/>
              <a:t>Спецификация </a:t>
            </a:r>
            <a:r>
              <a:rPr lang="ru-RU" dirty="0"/>
              <a:t>функциональных требований к КБО поисково-спасательной    конфигурации вертолета.</a:t>
            </a:r>
          </a:p>
          <a:p>
            <a:pPr marL="447675" lvl="1" algn="just">
              <a:lnSpc>
                <a:spcPct val="93000"/>
              </a:lnSpc>
            </a:pPr>
            <a:r>
              <a:rPr lang="ru-RU" dirty="0" smtClean="0"/>
              <a:t>Спецификации </a:t>
            </a:r>
            <a:r>
              <a:rPr lang="ru-RU" dirty="0"/>
              <a:t>и требования к архитектуре КБО поисково-спасательной     комплектации вертолетов. </a:t>
            </a:r>
          </a:p>
          <a:p>
            <a:pPr marL="447675" lvl="1" algn="just">
              <a:lnSpc>
                <a:spcPct val="93000"/>
              </a:lnSpc>
            </a:pPr>
            <a:r>
              <a:rPr lang="ru-RU" dirty="0" smtClean="0"/>
              <a:t>Проект </a:t>
            </a:r>
            <a:r>
              <a:rPr lang="ru-RU" dirty="0"/>
              <a:t>Спецификации - “Определение требований к архитектуре КБО базовой     комплектации вертолетов в соответствии с АП-29”.</a:t>
            </a:r>
          </a:p>
          <a:p>
            <a:pPr marL="457200" indent="-457200" algn="just">
              <a:lnSpc>
                <a:spcPct val="93000"/>
              </a:lnSpc>
              <a:buAutoNum type="arabicPeriod"/>
            </a:pPr>
            <a:r>
              <a:rPr lang="ru-RU" dirty="0" smtClean="0"/>
              <a:t>Проекты </a:t>
            </a:r>
            <a:r>
              <a:rPr lang="ru-RU" dirty="0"/>
              <a:t>паспортов на комплектующие и технологии. Перечень приоритетных     проектов (оценка технической готовности отечественных комплектующих     изделий и технологий для реализации в составе КБО базовой и специальных     конфигураций перспективных вертолетов). 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198966" y="162123"/>
            <a:ext cx="7044278" cy="648071"/>
          </a:xfrm>
        </p:spPr>
        <p:txBody>
          <a:bodyPr lIns="0" tIns="0" anchor="t">
            <a:noAutofit/>
          </a:bodyPr>
          <a:lstStyle/>
          <a:p>
            <a:pPr algn="r"/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Работы, выполненные организациями НИЦ</a:t>
            </a:r>
            <a:b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части БО ВКЛА 2016 г.</a:t>
            </a:r>
            <a:endParaRPr lang="ru-RU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рис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3881073" cy="97231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1" y="972319"/>
            <a:ext cx="10693401" cy="1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005337"/>
            <a:ext cx="10693401" cy="2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990536" y="7020991"/>
            <a:ext cx="505416" cy="495050"/>
          </a:xfrm>
          <a:noFill/>
        </p:spPr>
        <p:txBody>
          <a:bodyPr/>
          <a:lstStyle>
            <a:lvl1pPr>
              <a:defRPr sz="3326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91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95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78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663" b="1" dirty="0" smtClean="0">
                <a:solidFill>
                  <a:srgbClr val="003366"/>
                </a:solidFill>
              </a:rPr>
              <a:t>4</a:t>
            </a:r>
            <a:endParaRPr lang="ru-RU" altLang="ru-RU" sz="1663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6455" y="1620391"/>
            <a:ext cx="978058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Разработка</a:t>
            </a:r>
            <a:r>
              <a:rPr lang="ru-RU" dirty="0"/>
              <a:t>, </a:t>
            </a:r>
            <a:r>
              <a:rPr lang="ru-RU" dirty="0" smtClean="0"/>
              <a:t>Уточнение</a:t>
            </a:r>
            <a:r>
              <a:rPr lang="ru-RU" dirty="0"/>
              <a:t>, </a:t>
            </a:r>
            <a:r>
              <a:rPr lang="ru-RU" dirty="0" smtClean="0"/>
              <a:t>валидация функциональных </a:t>
            </a:r>
            <a:r>
              <a:rPr lang="ru-RU" dirty="0"/>
              <a:t>требований на уровне </a:t>
            </a:r>
            <a:r>
              <a:rPr lang="ru-RU" dirty="0" smtClean="0"/>
              <a:t>КБО ВС </a:t>
            </a:r>
            <a:r>
              <a:rPr lang="ru-RU" dirty="0"/>
              <a:t>и систем КБО для вертолетов нормальной и </a:t>
            </a:r>
            <a:r>
              <a:rPr lang="ru-RU" dirty="0" smtClean="0"/>
              <a:t>транспортной категории.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Разработка </a:t>
            </a:r>
            <a:r>
              <a:rPr lang="ru-RU" dirty="0"/>
              <a:t>технического облика КБО </a:t>
            </a:r>
            <a:r>
              <a:rPr lang="ru-RU" dirty="0" smtClean="0"/>
              <a:t>для вертолетов </a:t>
            </a:r>
            <a:r>
              <a:rPr lang="ru-RU" dirty="0"/>
              <a:t>нормальной </a:t>
            </a:r>
            <a:r>
              <a:rPr lang="ru-RU" dirty="0" smtClean="0"/>
              <a:t>и     транспортной категорий.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Разработка </a:t>
            </a:r>
            <a:r>
              <a:rPr lang="ru-RU" dirty="0"/>
              <a:t>сертифицируемой операционной системы реального </a:t>
            </a:r>
            <a:r>
              <a:rPr lang="ru-RU" dirty="0" smtClean="0"/>
              <a:t>времени     (</a:t>
            </a:r>
            <a:r>
              <a:rPr lang="ru-RU" dirty="0"/>
              <a:t>ОСРВ) бортового применения, адаптируемой к составу </a:t>
            </a:r>
            <a:r>
              <a:rPr lang="ru-RU" dirty="0" smtClean="0"/>
              <a:t>оборудования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Разработка </a:t>
            </a:r>
            <a:r>
              <a:rPr lang="ru-RU" dirty="0"/>
              <a:t>технологий, автоматизированных инструментальных средств</a:t>
            </a:r>
            <a:r>
              <a:rPr lang="ru-RU" dirty="0" smtClean="0"/>
              <a:t>,      исследовательских </a:t>
            </a:r>
            <a:r>
              <a:rPr lang="ru-RU" dirty="0"/>
              <a:t>стендов моделирования, тестирования и </a:t>
            </a:r>
            <a:r>
              <a:rPr lang="ru-RU" dirty="0" smtClean="0"/>
              <a:t>интеграции      программного </a:t>
            </a:r>
            <a:r>
              <a:rPr lang="ru-RU" dirty="0"/>
              <a:t>обеспечения и компонентов бортового оборудования.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/>
              <a:t>Создание, актуализация и внедрение современной </a:t>
            </a:r>
            <a:r>
              <a:rPr lang="ru-RU" dirty="0" smtClean="0"/>
              <a:t>нормативно-технической      базы </a:t>
            </a:r>
            <a:r>
              <a:rPr lang="ru-RU" dirty="0"/>
              <a:t>и методического обеспечения для разработки и сертификации </a:t>
            </a:r>
            <a:r>
              <a:rPr lang="ru-RU" dirty="0" smtClean="0"/>
              <a:t>бортового       оборудования.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Исследования </a:t>
            </a:r>
            <a:r>
              <a:rPr lang="ru-RU" dirty="0"/>
              <a:t>по новой функциональности бортового оборудования для повышения безопасности и снижения стоимости эксплуатации воздушного </a:t>
            </a:r>
            <a:r>
              <a:rPr lang="ru-RU" dirty="0" smtClean="0"/>
              <a:t>судна.</a:t>
            </a:r>
            <a:endParaRPr lang="ru-RU" dirty="0"/>
          </a:p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62759" y="162124"/>
            <a:ext cx="7044278" cy="648071"/>
          </a:xfrm>
        </p:spPr>
        <p:txBody>
          <a:bodyPr lIns="0" tIns="0" anchor="t">
            <a:noAutofit/>
          </a:bodyPr>
          <a:lstStyle/>
          <a:p>
            <a:pPr algn="r"/>
            <a:r>
              <a:rPr lang="ru-RU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Работы, планируемые организациями НИЦ</a:t>
            </a:r>
            <a:br>
              <a:rPr lang="ru-RU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части БО ВКЛА в 201</a:t>
            </a:r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7-2019</a:t>
            </a:r>
            <a:r>
              <a:rPr lang="ru-RU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годах</a:t>
            </a:r>
          </a:p>
        </p:txBody>
      </p:sp>
      <p:pic>
        <p:nvPicPr>
          <p:cNvPr id="7" name="Рисунок 6" descr="рис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3881073" cy="97231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-1" y="972319"/>
            <a:ext cx="10693401" cy="1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1005337"/>
            <a:ext cx="10693401" cy="2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793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1" y="972319"/>
            <a:ext cx="10693401" cy="1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1005337"/>
            <a:ext cx="10693401" cy="2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рис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3881073" cy="97231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98966" y="162123"/>
            <a:ext cx="7044278" cy="648071"/>
          </a:xfrm>
        </p:spPr>
        <p:txBody>
          <a:bodyPr lIns="0" tIns="0" anchor="t">
            <a:noAutofit/>
          </a:bodyPr>
          <a:lstStyle/>
          <a:p>
            <a:pPr algn="r"/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</a:t>
            </a:r>
            <a:b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планируемых исследований</a:t>
            </a:r>
            <a:endParaRPr lang="ru-RU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938838"/>
              </p:ext>
            </p:extLst>
          </p:nvPr>
        </p:nvGraphicFramePr>
        <p:xfrm>
          <a:off x="306140" y="1145244"/>
          <a:ext cx="10225137" cy="6378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326023754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014213234"/>
                    </a:ext>
                  </a:extLst>
                </a:gridCol>
                <a:gridCol w="4176465">
                  <a:extLst>
                    <a:ext uri="{9D8B030D-6E8A-4147-A177-3AD203B41FA5}">
                      <a16:colId xmlns:a16="http://schemas.microsoft.com/office/drawing/2014/main" val="3977739464"/>
                    </a:ext>
                  </a:extLst>
                </a:gridCol>
              </a:tblGrid>
              <a:tr h="771633">
                <a:tc>
                  <a:txBody>
                    <a:bodyPr/>
                    <a:lstStyle/>
                    <a:p>
                      <a:pPr marL="0" marR="0" lvl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Технологические 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Целевой уровень готовности </a:t>
                      </a:r>
                      <a:r>
                        <a:rPr lang="ru-RU" sz="1400" dirty="0" smtClean="0"/>
                        <a:t>(2019 г.)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Достижение целевых показателей НИЦ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529351"/>
                  </a:ext>
                </a:extLst>
              </a:tr>
              <a:tr h="5464154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/>
                        <a:t>Перспективные оптимизированные функциональные требования к КБО </a:t>
                      </a:r>
                      <a:r>
                        <a:rPr lang="ru-RU" sz="1200" baseline="0" dirty="0" smtClean="0"/>
                        <a:t>ВКЛА различных категорий.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/>
                        <a:t>Технический облик перспективного КБО на базе РМЭ  для различных категорий ВКЛА, базирующегося на новых конструктивных решениях, включая вычислительную систему на кристалле.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/>
                        <a:t>Кабина экипажа с оптимизированным информационно-управляющего полем для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различных категорий ВКЛА. 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/>
                        <a:t>Перспективные архитектурные и аппаратные решения для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систем и агрегатов повышенной надежности, интегрированных в общую вычислительную среду.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/>
                        <a:t>Современная нормативно-техническая база и методическое обеспечение для разработки</a:t>
                      </a:r>
                      <a:r>
                        <a:rPr lang="ru-RU" sz="1200" baseline="0" dirty="0" smtClean="0"/>
                        <a:t> БО ЛА.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/>
                        <a:t>Единая технологическая среда для автоматизации процессов разработки, управления жизненным циклом и моделирования БО, компонентов и систем</a:t>
                      </a:r>
                      <a:r>
                        <a:rPr lang="ru-RU" sz="1400" dirty="0" smtClean="0"/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/>
                        <a:t>Сертифицируемая операционная система реального времени бортового применения, адаптируемая к составу оборудования.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/>
                        <a:t>Автоматизированные инструментальные средства и исследовательские стенды тестирования программного обеспечения, элементов и систем БО. </a:t>
                      </a:r>
                      <a:endParaRPr lang="ru-RU" sz="1200" dirty="0"/>
                    </a:p>
                  </a:txBody>
                  <a:tcPr>
                    <a:solidFill>
                      <a:srgbClr val="C0C9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    УГТ 6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baseline="0" dirty="0" smtClean="0"/>
                        <a:t>      </a:t>
                      </a:r>
                    </a:p>
                    <a:p>
                      <a:r>
                        <a:rPr lang="ru-RU" sz="1600" baseline="0" dirty="0" smtClean="0"/>
                        <a:t>      </a:t>
                      </a:r>
                    </a:p>
                    <a:p>
                      <a:r>
                        <a:rPr lang="ru-RU" sz="1600" baseline="0" dirty="0" smtClean="0"/>
                        <a:t>         </a:t>
                      </a:r>
                      <a:r>
                        <a:rPr lang="ru-RU" sz="1600" dirty="0" smtClean="0"/>
                        <a:t>УГТ 4-6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           УГТ 6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baseline="0" dirty="0" smtClean="0"/>
                        <a:t>         </a:t>
                      </a:r>
                      <a:r>
                        <a:rPr lang="ru-RU" sz="1600" dirty="0" smtClean="0"/>
                        <a:t>УГТ 2-6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baseline="0" dirty="0" smtClean="0"/>
                        <a:t>         </a:t>
                      </a:r>
                      <a:r>
                        <a:rPr lang="ru-RU" sz="1600" dirty="0" smtClean="0"/>
                        <a:t>УГТ 4-6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         УГТ 4-6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baseline="0" dirty="0" smtClean="0"/>
                        <a:t>     </a:t>
                      </a:r>
                    </a:p>
                    <a:p>
                      <a:r>
                        <a:rPr lang="ru-RU" sz="1600" baseline="0" dirty="0" smtClean="0"/>
                        <a:t>         </a:t>
                      </a:r>
                      <a:r>
                        <a:rPr lang="ru-RU" sz="1600" dirty="0" smtClean="0"/>
                        <a:t>УГТ 4-6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     </a:t>
                      </a:r>
                    </a:p>
                    <a:p>
                      <a:r>
                        <a:rPr lang="ru-RU" sz="1600" dirty="0" smtClean="0"/>
                        <a:t>         УГТ 4-6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108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глубины контроля состояния компонентов БО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just">
                        <a:lnSpc>
                          <a:spcPct val="108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уровня интегрального мониторинга состояния компонентов, агрегатов и систем;</a:t>
                      </a:r>
                    </a:p>
                    <a:p>
                      <a:pPr marL="171450" lvl="0" indent="-171450" algn="just">
                        <a:lnSpc>
                          <a:spcPct val="108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функционала бортового оборудования в части прогнозирования и предупреждения опасных ситуаций и обеспечения безопасности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just">
                        <a:lnSpc>
                          <a:spcPct val="108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точности навигации;</a:t>
                      </a:r>
                    </a:p>
                    <a:p>
                      <a:pPr marL="171450" lvl="0" indent="-171450" algn="just">
                        <a:lnSpc>
                          <a:spcPct val="108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отклонения от расчетных параметров полета и вероятности изменения маршрута из-за внешних условий;</a:t>
                      </a:r>
                    </a:p>
                    <a:p>
                      <a:pPr marL="171450" lvl="0" indent="-171450" algn="just">
                        <a:lnSpc>
                          <a:spcPct val="108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информированности экипажа в сложных ситуациях, совершенствование человеко-машинного интерфейса;</a:t>
                      </a:r>
                    </a:p>
                    <a:p>
                      <a:pPr marL="171450" lvl="0" indent="-171450" algn="just">
                        <a:lnSpc>
                          <a:spcPct val="108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числа вылетов, задержанных по техническим причинам;</a:t>
                      </a:r>
                    </a:p>
                    <a:p>
                      <a:pPr marL="171450" lvl="0" indent="-171450" algn="just">
                        <a:lnSpc>
                          <a:spcPct val="108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потребления электропитания отдельных компонентов БО;</a:t>
                      </a:r>
                    </a:p>
                    <a:p>
                      <a:pPr marL="171450" lvl="0" indent="-171450" algn="just">
                        <a:lnSpc>
                          <a:spcPct val="108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массы компонентов КБО;</a:t>
                      </a:r>
                    </a:p>
                    <a:p>
                      <a:pPr marL="171450" lvl="0" indent="-171450" algn="just">
                        <a:lnSpc>
                          <a:spcPct val="108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удельной суммарной трудоемкости технического обслуживания новой техники;</a:t>
                      </a:r>
                    </a:p>
                    <a:p>
                      <a:pPr marL="171450" lvl="0" indent="-171450" algn="just">
                        <a:lnSpc>
                          <a:spcPct val="108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уровня унификации компонентов КБО;</a:t>
                      </a:r>
                    </a:p>
                    <a:p>
                      <a:pPr marL="171450" lvl="0" indent="-171450" algn="just">
                        <a:lnSpc>
                          <a:spcPct val="108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времени и трудоемкости модернизации КБО новой авиационной техники;</a:t>
                      </a:r>
                    </a:p>
                    <a:p>
                      <a:pPr marL="171450" lvl="0" indent="-171450" algn="just">
                        <a:lnSpc>
                          <a:spcPct val="108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времени и трудоемкости разработки КБО;</a:t>
                      </a:r>
                    </a:p>
                    <a:p>
                      <a:pPr marL="171450" lvl="0" indent="-171450" algn="just">
                        <a:lnSpc>
                          <a:spcPct val="108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относительной стоимости КБО;</a:t>
                      </a:r>
                    </a:p>
                    <a:p>
                      <a:pPr marL="171450" lvl="0" indent="-171450" algn="just">
                        <a:lnSpc>
                          <a:spcPct val="108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использования экологически вредных материалов и жидкостей в системах ВКЛА;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66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28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3874" y="1089040"/>
            <a:ext cx="97068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8000"/>
              </a:lnSpc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Вес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бортового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оборудования. Оптимизация соотношения весовых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 блоков оборудования и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систем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междублочного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обмена. </a:t>
            </a:r>
            <a:endParaRPr lang="ru-RU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решения этой проблемы необходимо внедрение в комплексах новых интегрированных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линий связи. 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58868" y="312269"/>
            <a:ext cx="3672408" cy="467168"/>
          </a:xfrm>
          <a:prstGeom prst="rect">
            <a:avLst/>
          </a:prstGeom>
        </p:spPr>
        <p:txBody>
          <a:bodyPr lIns="0" tIns="0" anchor="t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Проблемные</a:t>
            </a:r>
            <a:r>
              <a:rPr lang="ru-RU" sz="2400" dirty="0" smtClean="0"/>
              <a:t> </a:t>
            </a:r>
            <a:r>
              <a:rPr lang="ru-RU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255" y="2101077"/>
            <a:ext cx="4348006" cy="33084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8734" y="6308732"/>
            <a:ext cx="9272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Внедрение НТЗ в части интеграции БРЭО ВКЛА.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3874" y="2285368"/>
            <a:ext cx="4922180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3000"/>
              </a:lnSpc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2. Разработка и внедрение отечественных БСДВ (аналог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HUMS)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3874" y="2895402"/>
            <a:ext cx="52565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3. Разработка и внедрение отечественных адаптивных систем комбинированного видения (АСКВ), объединяющих преимущества СУВ, ССВ и АЗН-В.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7391" y="6673145"/>
            <a:ext cx="97016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7. Интеллектуализация БРЭО, создание и внедрение систем ситуационной осведомленности и поддержки принятия решений экипажем.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 descr="5"/>
          <p:cNvPicPr/>
          <p:nvPr/>
        </p:nvPicPr>
        <p:blipFill>
          <a:blip r:embed="rId3" cstate="print"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573" y="4048979"/>
            <a:ext cx="2663439" cy="217326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522164" y="5376021"/>
            <a:ext cx="48245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 Внедрение технологий ИМА, разработка БРЭО следующего поколения в концепции РМЭ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3874" y="4150434"/>
            <a:ext cx="45064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. Разработка и внедрение отечественных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систем </a:t>
            </a:r>
            <a:r>
              <a:rPr lang="ru-R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предупре-ждения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столкновения (аналог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TCAS)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для ВКЛА.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 descr="рис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0"/>
            <a:ext cx="3881073" cy="972319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-1" y="972319"/>
            <a:ext cx="10693401" cy="1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1005337"/>
            <a:ext cx="10693401" cy="2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20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762524" y="4932759"/>
            <a:ext cx="6396206" cy="648071"/>
          </a:xfrm>
        </p:spPr>
        <p:txBody>
          <a:bodyPr lIns="0" tIns="0" anchor="t">
            <a:noAutofit/>
          </a:bodyPr>
          <a:lstStyle/>
          <a:p>
            <a:pPr algn="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рис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668" y="6300911"/>
            <a:ext cx="2376264" cy="682590"/>
          </a:xfrm>
          <a:prstGeom prst="rect">
            <a:avLst/>
          </a:prstGeom>
        </p:spPr>
      </p:pic>
      <p:pic>
        <p:nvPicPr>
          <p:cNvPr id="6" name="Рисунок 5" descr="рис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737" y="5094670"/>
            <a:ext cx="3881073" cy="972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183667"/>
      </a:dk1>
      <a:lt1>
        <a:srgbClr val="F2F2F2"/>
      </a:lt1>
      <a:dk2>
        <a:srgbClr val="173667"/>
      </a:dk2>
      <a:lt2>
        <a:srgbClr val="FFFFFF"/>
      </a:lt2>
      <a:accent1>
        <a:srgbClr val="173667"/>
      </a:accent1>
      <a:accent2>
        <a:srgbClr val="8DB3E2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Другая 1">
      <a:majorFont>
        <a:latin typeface="DINPro-Bold"/>
        <a:ea typeface=""/>
        <a:cs typeface=""/>
      </a:majorFont>
      <a:minorFont>
        <a:latin typeface="DINPro-Medium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Другая 1">
    <a:dk1>
      <a:srgbClr val="183667"/>
    </a:dk1>
    <a:lt1>
      <a:srgbClr val="F2F2F2"/>
    </a:lt1>
    <a:dk2>
      <a:srgbClr val="173667"/>
    </a:dk2>
    <a:lt2>
      <a:srgbClr val="FFFFFF"/>
    </a:lt2>
    <a:accent1>
      <a:srgbClr val="173667"/>
    </a:accent1>
    <a:accent2>
      <a:srgbClr val="8DB3E2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261A8D9C6DC4C42B689EF5BB5C2C90A" ma:contentTypeVersion="0" ma:contentTypeDescription="Создание документа." ma:contentTypeScope="" ma:versionID="6cba3da05414d5819d06f06ef1a0df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56575E-B827-4858-8A24-12F45EE075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816475B-D53D-4A6D-AE0A-FF610323F38C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EBDCE7F-6A2E-404F-9C21-7D23288389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</TotalTime>
  <Words>841</Words>
  <Application>Microsoft Office PowerPoint</Application>
  <PresentationFormat>Произвольный</PresentationFormat>
  <Paragraphs>145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DINPro-Bold</vt:lpstr>
      <vt:lpstr>DINPro-Medium</vt:lpstr>
      <vt:lpstr>Symbol</vt:lpstr>
      <vt:lpstr>Times New Roman</vt:lpstr>
      <vt:lpstr>Тема Office</vt:lpstr>
      <vt:lpstr>О плане деятельности  НИЦ «Институт им. Н.Е.Жуковского»  по развитию науки и технологий в интересах  вертолётного приборостроения </vt:lpstr>
      <vt:lpstr>Презентация PowerPoint</vt:lpstr>
      <vt:lpstr>Презентация PowerPoint</vt:lpstr>
      <vt:lpstr>Работы, выполненные организациями НИЦ в части БО ВКЛА 2016 г.</vt:lpstr>
      <vt:lpstr>Работы, планируемые организациями НИЦ в части БО ВКЛА в 2017-2019 годах</vt:lpstr>
      <vt:lpstr>РЕЗУЛЬТАТЫ планируемых исследований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ВАРИАНТ 1</dc:title>
  <dc:creator>User</dc:creator>
  <cp:lastModifiedBy>Топоров Николай Борисович</cp:lastModifiedBy>
  <cp:revision>85</cp:revision>
  <cp:lastPrinted>2017-05-22T11:17:14Z</cp:lastPrinted>
  <dcterms:created xsi:type="dcterms:W3CDTF">2016-08-22T08:30:30Z</dcterms:created>
  <dcterms:modified xsi:type="dcterms:W3CDTF">2017-05-22T11:48:20Z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0x0101002261A8D9C6DC4C42B689EF5BB5C2C90A</vt:lpwstr>
  </property>
</Properties>
</file>